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83" r:id="rId2"/>
    <p:sldId id="269" r:id="rId3"/>
    <p:sldId id="271" r:id="rId4"/>
    <p:sldId id="286" r:id="rId5"/>
    <p:sldId id="272" r:id="rId6"/>
    <p:sldId id="287" r:id="rId7"/>
    <p:sldId id="258" r:id="rId8"/>
    <p:sldId id="289" r:id="rId9"/>
    <p:sldId id="284" r:id="rId10"/>
    <p:sldId id="288" r:id="rId11"/>
    <p:sldId id="290" r:id="rId12"/>
    <p:sldId id="266" r:id="rId1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0B8B8"/>
    <a:srgbClr val="4A98A8"/>
    <a:srgbClr val="A43BC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21" autoAdjust="0"/>
    <p:restoredTop sz="94671" autoAdjust="0"/>
  </p:normalViewPr>
  <p:slideViewPr>
    <p:cSldViewPr>
      <p:cViewPr varScale="1">
        <p:scale>
          <a:sx n="70" d="100"/>
          <a:sy n="70" d="100"/>
        </p:scale>
        <p:origin x="-1398" y="-1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48" y="336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8A0B48-5982-4888-9E1A-B7957536180D}" type="datetimeFigureOut">
              <a:rPr lang="en-GB" smtClean="0"/>
              <a:pPr/>
              <a:t>30/01/2017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F63D58-C958-4DEF-9197-0C8C72EB492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91587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F63D58-C958-4DEF-9197-0C8C72EB4925}" type="slidenum">
              <a:rPr lang="en-GB" smtClean="0"/>
              <a:pPr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263699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DBE11-A148-40C4-A901-6201D08DAA76}" type="slidenum">
              <a:rPr lang="en-GB" smtClean="0"/>
              <a:pPr/>
              <a:t>5</a:t>
            </a:fld>
            <a:endParaRPr lang="en-GB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1200" dirty="0" smtClean="0"/>
              <a:t>Play space needs to be of high quality and good design to attract children and families and become a valued part of the local environment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FA7C25-4113-4C4E-95A0-D6ECD4FC173F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C9E9B-4884-4AA1-9C38-8D2521944142}" type="datetimeFigureOut">
              <a:rPr lang="en-GB" smtClean="0"/>
              <a:pPr/>
              <a:t>30/01/2017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0BFD3A-B664-45E3-9B5D-79574A45484A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C9E9B-4884-4AA1-9C38-8D2521944142}" type="datetimeFigureOut">
              <a:rPr lang="en-GB" smtClean="0"/>
              <a:pPr/>
              <a:t>30/01/2017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0BFD3A-B664-45E3-9B5D-79574A45484A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C9E9B-4884-4AA1-9C38-8D2521944142}" type="datetimeFigureOut">
              <a:rPr lang="en-GB" smtClean="0"/>
              <a:pPr/>
              <a:t>30/01/2017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0BFD3A-B664-45E3-9B5D-79574A45484A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C9E9B-4884-4AA1-9C38-8D2521944142}" type="datetimeFigureOut">
              <a:rPr lang="en-GB" smtClean="0"/>
              <a:pPr/>
              <a:t>30/01/2017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0BFD3A-B664-45E3-9B5D-79574A45484A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C9E9B-4884-4AA1-9C38-8D2521944142}" type="datetimeFigureOut">
              <a:rPr lang="en-GB" smtClean="0"/>
              <a:pPr/>
              <a:t>30/01/2017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0BFD3A-B664-45E3-9B5D-79574A45484A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C9E9B-4884-4AA1-9C38-8D2521944142}" type="datetimeFigureOut">
              <a:rPr lang="en-GB" smtClean="0"/>
              <a:pPr/>
              <a:t>30/01/2017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0BFD3A-B664-45E3-9B5D-79574A45484A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C9E9B-4884-4AA1-9C38-8D2521944142}" type="datetimeFigureOut">
              <a:rPr lang="en-GB" smtClean="0"/>
              <a:pPr/>
              <a:t>30/01/2017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0BFD3A-B664-45E3-9B5D-79574A45484A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C9E9B-4884-4AA1-9C38-8D2521944142}" type="datetimeFigureOut">
              <a:rPr lang="en-GB" smtClean="0"/>
              <a:pPr/>
              <a:t>30/01/2017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0BFD3A-B664-45E3-9B5D-79574A45484A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C9E9B-4884-4AA1-9C38-8D2521944142}" type="datetimeFigureOut">
              <a:rPr lang="en-GB" smtClean="0"/>
              <a:pPr/>
              <a:t>30/01/2017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0BFD3A-B664-45E3-9B5D-79574A45484A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C9E9B-4884-4AA1-9C38-8D2521944142}" type="datetimeFigureOut">
              <a:rPr lang="en-GB" smtClean="0"/>
              <a:pPr/>
              <a:t>30/01/2017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0BFD3A-B664-45E3-9B5D-79574A45484A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C9E9B-4884-4AA1-9C38-8D2521944142}" type="datetimeFigureOut">
              <a:rPr lang="en-GB" smtClean="0"/>
              <a:pPr/>
              <a:t>30/01/2017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0BFD3A-B664-45E3-9B5D-79574A45484A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1C9E9B-4884-4AA1-9C38-8D2521944142}" type="datetimeFigureOut">
              <a:rPr lang="en-GB" smtClean="0"/>
              <a:pPr/>
              <a:t>30/01/2017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0BFD3A-B664-45E3-9B5D-79574A45484A}" type="slidenum">
              <a:rPr lang="en-GB" smtClean="0"/>
              <a:pPr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700808"/>
            <a:ext cx="8579296" cy="452596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5400" dirty="0" smtClean="0">
                <a:solidFill>
                  <a:schemeClr val="bg1"/>
                </a:solidFill>
                <a:latin typeface="Lato Black"/>
              </a:rPr>
              <a:t>What is the one thing that you remember as a child?</a:t>
            </a:r>
            <a:endParaRPr lang="en-IN" sz="5400" dirty="0">
              <a:solidFill>
                <a:schemeClr val="bg1"/>
              </a:solidFill>
              <a:latin typeface="Lato Black"/>
            </a:endParaRPr>
          </a:p>
        </p:txBody>
      </p:sp>
    </p:spTree>
    <p:extLst>
      <p:ext uri="{BB962C8B-B14F-4D97-AF65-F5344CB8AC3E}">
        <p14:creationId xmlns:p14="http://schemas.microsoft.com/office/powerpoint/2010/main" val="10757048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-27384"/>
            <a:ext cx="8229600" cy="648072"/>
          </a:xfrm>
        </p:spPr>
        <p:txBody>
          <a:bodyPr rtlCol="0">
            <a:noAutofit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sz="3600" b="1" dirty="0" smtClean="0">
                <a:latin typeface="Lato Light"/>
                <a:cs typeface="Times New Roman" pitchFamily="18" charset="0"/>
              </a:rPr>
              <a:t>City as my landscape </a:t>
            </a:r>
            <a:endParaRPr lang="en-US" sz="3600" b="1" dirty="0">
              <a:latin typeface="Lato Light"/>
              <a:cs typeface="Times New Roman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620688"/>
            <a:ext cx="8784976" cy="61586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9464745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FF00"/>
                </a:solidFill>
                <a:latin typeface="Lato Light"/>
              </a:rPr>
              <a:t>Child Friendly City </a:t>
            </a:r>
            <a:endParaRPr lang="en-IN" dirty="0">
              <a:solidFill>
                <a:srgbClr val="FFFF00"/>
              </a:solidFill>
              <a:latin typeface="Lato Ligh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Lato Light"/>
              </a:rPr>
              <a:t>Inclusivity</a:t>
            </a:r>
          </a:p>
          <a:p>
            <a:r>
              <a:rPr lang="en-US" dirty="0" smtClean="0">
                <a:solidFill>
                  <a:schemeClr val="bg1"/>
                </a:solidFill>
                <a:latin typeface="Lato Light"/>
              </a:rPr>
              <a:t>Community</a:t>
            </a:r>
            <a:endParaRPr lang="en-US" dirty="0" smtClean="0">
              <a:solidFill>
                <a:schemeClr val="bg1"/>
              </a:solidFill>
              <a:latin typeface="Lato Light"/>
            </a:endParaRPr>
          </a:p>
          <a:p>
            <a:r>
              <a:rPr lang="en-US" dirty="0" smtClean="0">
                <a:solidFill>
                  <a:schemeClr val="bg1"/>
                </a:solidFill>
                <a:latin typeface="Lato Light"/>
              </a:rPr>
              <a:t>Accessibility</a:t>
            </a:r>
          </a:p>
          <a:p>
            <a:r>
              <a:rPr lang="en-US" dirty="0" smtClean="0">
                <a:solidFill>
                  <a:schemeClr val="bg1"/>
                </a:solidFill>
                <a:latin typeface="Lato Light"/>
              </a:rPr>
              <a:t>Exposure</a:t>
            </a:r>
          </a:p>
          <a:p>
            <a:r>
              <a:rPr lang="en-US" dirty="0" smtClean="0">
                <a:solidFill>
                  <a:schemeClr val="bg1"/>
                </a:solidFill>
                <a:latin typeface="Lato Light"/>
              </a:rPr>
              <a:t>Opportunity</a:t>
            </a:r>
          </a:p>
          <a:p>
            <a:r>
              <a:rPr lang="en-US" dirty="0" smtClean="0">
                <a:solidFill>
                  <a:schemeClr val="bg1"/>
                </a:solidFill>
                <a:latin typeface="Lato Light"/>
              </a:rPr>
              <a:t>Bringing all stakeholders together </a:t>
            </a:r>
            <a:endParaRPr lang="en-US" dirty="0" smtClean="0">
              <a:solidFill>
                <a:schemeClr val="bg1"/>
              </a:solidFill>
              <a:latin typeface="Lato Light"/>
            </a:endParaRPr>
          </a:p>
          <a:p>
            <a:r>
              <a:rPr lang="en-US" dirty="0" smtClean="0">
                <a:solidFill>
                  <a:schemeClr val="bg1"/>
                </a:solidFill>
                <a:latin typeface="Lato Light"/>
              </a:rPr>
              <a:t>Making city fun, safe &amp; affordable</a:t>
            </a:r>
            <a:endParaRPr lang="en-US" dirty="0" smtClean="0">
              <a:solidFill>
                <a:schemeClr val="bg1"/>
              </a:solidFill>
              <a:latin typeface="Lato Light"/>
            </a:endParaRPr>
          </a:p>
          <a:p>
            <a:endParaRPr lang="en-US" dirty="0" smtClean="0">
              <a:solidFill>
                <a:schemeClr val="bg1"/>
              </a:solidFill>
              <a:latin typeface="Lato Light"/>
            </a:endParaRPr>
          </a:p>
        </p:txBody>
      </p:sp>
    </p:spTree>
    <p:extLst>
      <p:ext uri="{BB962C8B-B14F-4D97-AF65-F5344CB8AC3E}">
        <p14:creationId xmlns:p14="http://schemas.microsoft.com/office/powerpoint/2010/main" val="33923853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>
          <a:xfrm>
            <a:off x="395288" y="-171450"/>
            <a:ext cx="8229600" cy="1143000"/>
          </a:xfrm>
        </p:spPr>
        <p:txBody>
          <a:bodyPr/>
          <a:lstStyle/>
          <a:p>
            <a:r>
              <a:rPr lang="en-GB" dirty="0" smtClean="0">
                <a:latin typeface="Lato Black"/>
              </a:rPr>
              <a:t>Awards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388" y="4508500"/>
            <a:ext cx="8686800" cy="2049463"/>
          </a:xfrm>
        </p:spPr>
        <p:txBody>
          <a:bodyPr rtlCol="0">
            <a:normAutofit fontScale="55000" lnSpcReduction="20000"/>
          </a:bodyPr>
          <a:lstStyle/>
          <a:p>
            <a:pPr algn="just" fontAlgn="auto">
              <a:spcAft>
                <a:spcPts val="0"/>
              </a:spcAft>
              <a:defRPr/>
            </a:pPr>
            <a:endParaRPr lang="en-GB" i="1" dirty="0" smtClean="0">
              <a:latin typeface="Lato Light"/>
            </a:endParaRPr>
          </a:p>
          <a:p>
            <a:pPr algn="just">
              <a:defRPr/>
            </a:pPr>
            <a:r>
              <a:rPr lang="en-GB" i="1" dirty="0" err="1" smtClean="0">
                <a:latin typeface="Lato Light"/>
              </a:rPr>
              <a:t>Ashoka</a:t>
            </a:r>
            <a:r>
              <a:rPr lang="en-GB" i="1" dirty="0" smtClean="0">
                <a:latin typeface="Lato Light"/>
              </a:rPr>
              <a:t> Fellowship 2008 awarded to </a:t>
            </a:r>
            <a:r>
              <a:rPr lang="en-GB" i="1" dirty="0" err="1" smtClean="0">
                <a:latin typeface="Lato Light"/>
              </a:rPr>
              <a:t>Kiran</a:t>
            </a:r>
            <a:r>
              <a:rPr lang="en-GB" i="1" dirty="0" smtClean="0">
                <a:latin typeface="Lato Light"/>
              </a:rPr>
              <a:t> </a:t>
            </a:r>
            <a:r>
              <a:rPr lang="en-GB" i="1" dirty="0" err="1" smtClean="0">
                <a:latin typeface="Lato Light"/>
              </a:rPr>
              <a:t>Sethi</a:t>
            </a:r>
            <a:endParaRPr lang="en-GB" i="1" dirty="0" smtClean="0">
              <a:latin typeface="Lato Light"/>
            </a:endParaRPr>
          </a:p>
          <a:p>
            <a:pPr algn="just" fontAlgn="auto">
              <a:spcAft>
                <a:spcPts val="0"/>
              </a:spcAft>
              <a:defRPr/>
            </a:pPr>
            <a:r>
              <a:rPr lang="en-GB" i="1" dirty="0" smtClean="0">
                <a:latin typeface="Lato Light"/>
              </a:rPr>
              <a:t>Runner up for Asia Pacific Region of </a:t>
            </a:r>
            <a:r>
              <a:rPr lang="en-GB" b="1" i="1" dirty="0" smtClean="0">
                <a:latin typeface="Lato Light"/>
              </a:rPr>
              <a:t>FT/</a:t>
            </a:r>
            <a:r>
              <a:rPr lang="en-GB" b="1" i="1" dirty="0" err="1" smtClean="0">
                <a:latin typeface="Lato Light"/>
              </a:rPr>
              <a:t>Citi</a:t>
            </a:r>
            <a:r>
              <a:rPr lang="en-GB" b="1" i="1" dirty="0" smtClean="0">
                <a:latin typeface="Lato Light"/>
              </a:rPr>
              <a:t> Urban Ingenuity</a:t>
            </a:r>
            <a:r>
              <a:rPr lang="en-GB" i="1" dirty="0" smtClean="0">
                <a:latin typeface="Lato Light"/>
              </a:rPr>
              <a:t> Award for 2013 -2014.</a:t>
            </a:r>
          </a:p>
          <a:p>
            <a:pPr algn="just" fontAlgn="auto">
              <a:spcAft>
                <a:spcPts val="0"/>
              </a:spcAft>
              <a:defRPr/>
            </a:pPr>
            <a:r>
              <a:rPr lang="en-GB" i="1" dirty="0" smtClean="0">
                <a:latin typeface="Lato Light"/>
              </a:rPr>
              <a:t>Recipient of Pro Bono consultancy Award by </a:t>
            </a:r>
            <a:r>
              <a:rPr lang="en-GB" b="1" i="1" dirty="0" err="1" smtClean="0">
                <a:latin typeface="Lato Light"/>
              </a:rPr>
              <a:t>AmEx</a:t>
            </a:r>
            <a:r>
              <a:rPr lang="en-GB" b="1" i="1" dirty="0" smtClean="0">
                <a:latin typeface="Lato Light"/>
              </a:rPr>
              <a:t> Serve2Gether</a:t>
            </a:r>
            <a:r>
              <a:rPr lang="en-GB" i="1" dirty="0" smtClean="0">
                <a:latin typeface="Lato Light"/>
              </a:rPr>
              <a:t> for 2013.</a:t>
            </a:r>
          </a:p>
          <a:p>
            <a:pPr algn="just">
              <a:defRPr/>
            </a:pPr>
            <a:r>
              <a:rPr lang="en-GB" i="1" dirty="0" smtClean="0">
                <a:latin typeface="Lato Light"/>
                <a:cs typeface="Times New Roman" pitchFamily="18" charset="0"/>
              </a:rPr>
              <a:t>Research paper </a:t>
            </a:r>
            <a:r>
              <a:rPr lang="en-GB" i="1" dirty="0">
                <a:latin typeface="Lato Light"/>
                <a:cs typeface="Times New Roman" pitchFamily="18" charset="0"/>
              </a:rPr>
              <a:t>accepted for </a:t>
            </a:r>
            <a:r>
              <a:rPr lang="en-GB" b="1" i="1" dirty="0">
                <a:latin typeface="Lato Light"/>
                <a:cs typeface="Times New Roman" pitchFamily="18" charset="0"/>
              </a:rPr>
              <a:t>‘Child in the City’ </a:t>
            </a:r>
            <a:r>
              <a:rPr lang="en-GB" i="1" dirty="0">
                <a:latin typeface="Lato Light"/>
                <a:cs typeface="Times New Roman" pitchFamily="18" charset="0"/>
              </a:rPr>
              <a:t>Conference in 2016 at Belgium by European network of Child friendly cities.</a:t>
            </a:r>
          </a:p>
          <a:p>
            <a:pPr algn="just" fontAlgn="auto">
              <a:spcAft>
                <a:spcPts val="0"/>
              </a:spcAft>
              <a:defRPr/>
            </a:pPr>
            <a:endParaRPr lang="en-GB" i="1" dirty="0" smtClean="0">
              <a:latin typeface="Lato Light"/>
            </a:endParaRPr>
          </a:p>
          <a:p>
            <a:pPr algn="just"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en-GB" dirty="0" smtClean="0">
              <a:latin typeface="Lato Light"/>
            </a:endParaRPr>
          </a:p>
          <a:p>
            <a:pPr algn="just" fontAlgn="auto">
              <a:spcAft>
                <a:spcPts val="0"/>
              </a:spcAft>
              <a:defRPr/>
            </a:pPr>
            <a:endParaRPr lang="en-GB" dirty="0" smtClean="0">
              <a:latin typeface="Lato Light"/>
            </a:endParaRPr>
          </a:p>
          <a:p>
            <a:pPr algn="just" fontAlgn="auto">
              <a:spcAft>
                <a:spcPts val="0"/>
              </a:spcAft>
              <a:defRPr/>
            </a:pPr>
            <a:endParaRPr lang="en-GB" dirty="0">
              <a:latin typeface="Lato Light"/>
            </a:endParaRPr>
          </a:p>
        </p:txBody>
      </p:sp>
      <p:pic>
        <p:nvPicPr>
          <p:cNvPr id="12292" name="Picture 3" descr="20130917_152438 (1)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51050" y="971550"/>
            <a:ext cx="5005388" cy="3752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45002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0872" y="2611197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b="1" dirty="0" smtClean="0">
                <a:latin typeface="Lato Light"/>
                <a:cs typeface="Lato Light"/>
              </a:rPr>
              <a:t>EVERY SOCIETY HAS TO TAKE CARE OF IT’S </a:t>
            </a:r>
            <a:r>
              <a:rPr lang="en-US" sz="72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  <a:cs typeface="Lato Black"/>
              </a:rPr>
              <a:t>CHILDREN</a:t>
            </a:r>
            <a:r>
              <a:rPr lang="en-US" sz="4400" dirty="0" smtClean="0">
                <a:solidFill>
                  <a:srgbClr val="FFFFFF"/>
                </a:solidFill>
                <a:latin typeface="Lato Light"/>
                <a:cs typeface="Lato Light"/>
              </a:rPr>
              <a:t/>
            </a:r>
            <a:br>
              <a:rPr lang="en-US" sz="4400" dirty="0" smtClean="0">
                <a:solidFill>
                  <a:srgbClr val="FFFFFF"/>
                </a:solidFill>
                <a:latin typeface="Lato Light"/>
                <a:cs typeface="Lato Light"/>
              </a:rPr>
            </a:br>
            <a:r>
              <a:rPr lang="en-US" sz="4400" dirty="0" smtClean="0">
                <a:latin typeface="Lato Light"/>
                <a:cs typeface="Lato Light"/>
              </a:rPr>
              <a:t>&amp; </a:t>
            </a:r>
            <a:r>
              <a:rPr lang="en-US" sz="52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  <a:cs typeface="Lato Black"/>
              </a:rPr>
              <a:t>CHILDHOOD</a:t>
            </a:r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Lato Light"/>
                <a:cs typeface="Lato Light"/>
              </a:rPr>
              <a:t/>
            </a:r>
            <a:br>
              <a:rPr lang="en-US" dirty="0" smtClean="0">
                <a:solidFill>
                  <a:schemeClr val="bg2">
                    <a:lumMod val="25000"/>
                  </a:schemeClr>
                </a:solidFill>
                <a:latin typeface="Lato Light"/>
                <a:cs typeface="Lato Light"/>
              </a:rPr>
            </a:br>
            <a:r>
              <a:rPr lang="en-US" sz="2800" dirty="0" smtClean="0">
                <a:solidFill>
                  <a:schemeClr val="bg2">
                    <a:lumMod val="25000"/>
                  </a:schemeClr>
                </a:solidFill>
                <a:latin typeface="Lato Light"/>
                <a:cs typeface="Lato Ligh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96387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4"/>
          <p:cNvSpPr txBox="1">
            <a:spLocks/>
          </p:cNvSpPr>
          <p:nvPr/>
        </p:nvSpPr>
        <p:spPr>
          <a:xfrm>
            <a:off x="755576" y="250202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Neo Sans Pro Light"/>
                <a:ea typeface="+mj-ea"/>
                <a:cs typeface="Neo Sans Pro Light"/>
              </a:defRPr>
            </a:lvl1pPr>
          </a:lstStyle>
          <a:p>
            <a:pPr algn="l">
              <a:lnSpc>
                <a:spcPct val="70000"/>
              </a:lnSpc>
            </a:pPr>
            <a:r>
              <a:rPr lang="en-US" sz="11500" dirty="0" smtClean="0">
                <a:solidFill>
                  <a:schemeClr val="bg1"/>
                </a:solidFill>
                <a:latin typeface="Lato Black"/>
                <a:cs typeface="Lato Black"/>
              </a:rPr>
              <a:t>A CHILD</a:t>
            </a:r>
          </a:p>
          <a:p>
            <a:pPr algn="l">
              <a:lnSpc>
                <a:spcPct val="70000"/>
              </a:lnSpc>
            </a:pPr>
            <a:r>
              <a:rPr lang="en-US" sz="11500" dirty="0" smtClean="0">
                <a:solidFill>
                  <a:schemeClr val="bg1"/>
                </a:solidFill>
                <a:latin typeface="Lato Black"/>
                <a:cs typeface="Lato Black"/>
              </a:rPr>
              <a:t>FRIENDLY</a:t>
            </a:r>
          </a:p>
          <a:p>
            <a:pPr algn="l">
              <a:lnSpc>
                <a:spcPct val="70000"/>
              </a:lnSpc>
            </a:pPr>
            <a:r>
              <a:rPr lang="en-US" sz="11500" dirty="0" smtClean="0">
                <a:solidFill>
                  <a:schemeClr val="bg1"/>
                </a:solidFill>
                <a:latin typeface="Lato Black"/>
                <a:cs typeface="Lato Black"/>
              </a:rPr>
              <a:t>CITY</a:t>
            </a:r>
            <a:endParaRPr lang="en-US" sz="11500" dirty="0">
              <a:solidFill>
                <a:schemeClr val="bg1"/>
              </a:solidFill>
              <a:latin typeface="Lato Black"/>
              <a:cs typeface="Lato Black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531947" y="4949671"/>
            <a:ext cx="66704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i="1" dirty="0" smtClean="0">
                <a:solidFill>
                  <a:srgbClr val="FFFFFF"/>
                </a:solidFill>
                <a:latin typeface="Arial "/>
                <a:cs typeface="Lato Light"/>
              </a:rPr>
              <a:t>Nurture and design for childhood</a:t>
            </a:r>
            <a:endParaRPr lang="en-US" sz="3200" b="1" i="1" dirty="0">
              <a:solidFill>
                <a:srgbClr val="FFFFFF"/>
              </a:solidFill>
              <a:latin typeface="Arial "/>
              <a:cs typeface="Lato Light"/>
            </a:endParaRPr>
          </a:p>
        </p:txBody>
      </p:sp>
    </p:spTree>
    <p:extLst>
      <p:ext uri="{BB962C8B-B14F-4D97-AF65-F5344CB8AC3E}">
        <p14:creationId xmlns:p14="http://schemas.microsoft.com/office/powerpoint/2010/main" val="2199293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D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052736"/>
            <a:ext cx="8219256" cy="4525963"/>
          </a:xfrm>
        </p:spPr>
        <p:txBody>
          <a:bodyPr/>
          <a:lstStyle/>
          <a:p>
            <a:pPr marL="0" indent="0" algn="just">
              <a:buNone/>
            </a:pPr>
            <a:r>
              <a:rPr lang="en-IN" i="1" dirty="0" smtClean="0">
                <a:latin typeface="Lato Black"/>
              </a:rPr>
              <a:t>“Children </a:t>
            </a:r>
            <a:r>
              <a:rPr lang="en-IN" i="1" dirty="0">
                <a:latin typeface="Lato Black"/>
              </a:rPr>
              <a:t>are a kind of indicator species. If we can build a successful city for children, we will have a successful city for all </a:t>
            </a:r>
            <a:r>
              <a:rPr lang="en-IN" i="1" dirty="0" smtClean="0">
                <a:latin typeface="Lato Black"/>
              </a:rPr>
              <a:t>people” </a:t>
            </a:r>
            <a:r>
              <a:rPr lang="en-IN" i="1" dirty="0">
                <a:latin typeface="Lato Black"/>
              </a:rPr>
              <a:t> </a:t>
            </a:r>
            <a:endParaRPr lang="en-IN" i="1" dirty="0" smtClean="0">
              <a:latin typeface="Lato Black"/>
            </a:endParaRPr>
          </a:p>
          <a:p>
            <a:pPr marL="0" indent="0">
              <a:buNone/>
            </a:pPr>
            <a:r>
              <a:rPr lang="en-IN" i="1" dirty="0" smtClean="0">
                <a:solidFill>
                  <a:schemeClr val="bg1"/>
                </a:solidFill>
                <a:latin typeface="Lato Black"/>
              </a:rPr>
              <a:t>– </a:t>
            </a:r>
            <a:r>
              <a:rPr lang="en-IN" i="1" dirty="0">
                <a:solidFill>
                  <a:schemeClr val="bg1"/>
                </a:solidFill>
                <a:latin typeface="Lato Black"/>
              </a:rPr>
              <a:t>Enrique </a:t>
            </a:r>
            <a:r>
              <a:rPr lang="en-IN" i="1" dirty="0" err="1" smtClean="0">
                <a:solidFill>
                  <a:schemeClr val="bg1"/>
                </a:solidFill>
                <a:latin typeface="Lato Black"/>
              </a:rPr>
              <a:t>Penalosa</a:t>
            </a:r>
            <a:r>
              <a:rPr lang="en-IN" i="1" dirty="0" smtClean="0">
                <a:solidFill>
                  <a:schemeClr val="bg1"/>
                </a:solidFill>
                <a:latin typeface="Lato Black"/>
              </a:rPr>
              <a:t> (Columbian Politician – Mayor of Bogota)</a:t>
            </a:r>
            <a:endParaRPr lang="en-IN" dirty="0">
              <a:solidFill>
                <a:schemeClr val="bg1"/>
              </a:solidFill>
              <a:latin typeface="Lato Black"/>
            </a:endParaRPr>
          </a:p>
        </p:txBody>
      </p:sp>
    </p:spTree>
    <p:extLst>
      <p:ext uri="{BB962C8B-B14F-4D97-AF65-F5344CB8AC3E}">
        <p14:creationId xmlns:p14="http://schemas.microsoft.com/office/powerpoint/2010/main" val="17891558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0" y="6314822"/>
            <a:ext cx="968456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smtClean="0">
                <a:latin typeface="Lato Black"/>
              </a:rPr>
              <a:t>   Ahmedabad | Rajkot | Baroda| Aurangabad | Hyderabad | Kolkata| </a:t>
            </a:r>
            <a:r>
              <a:rPr lang="en-US" sz="1500" b="1" dirty="0" err="1" smtClean="0">
                <a:latin typeface="Lato Black"/>
              </a:rPr>
              <a:t>Surat</a:t>
            </a:r>
            <a:r>
              <a:rPr lang="en-US" sz="1500" b="1" dirty="0" smtClean="0">
                <a:latin typeface="Lato Black"/>
              </a:rPr>
              <a:t> | Sangamner | Jodhpur</a:t>
            </a:r>
            <a:endParaRPr lang="en-IN" sz="1500" b="1" dirty="0">
              <a:latin typeface="Lato Black"/>
            </a:endParaRPr>
          </a:p>
        </p:txBody>
      </p:sp>
      <p:pic>
        <p:nvPicPr>
          <p:cNvPr id="1026" name="Picture 2" descr="C:\Users\kam\Desktop\aproch 2013-2014\documentation 2013 -2014\logos\new_logo_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31640" y="1700808"/>
            <a:ext cx="6370613" cy="2778154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</p:spPr>
      </p:pic>
      <p:sp>
        <p:nvSpPr>
          <p:cNvPr id="4" name="TextBox 3"/>
          <p:cNvSpPr txBox="1"/>
          <p:nvPr/>
        </p:nvSpPr>
        <p:spPr>
          <a:xfrm>
            <a:off x="323528" y="5498068"/>
            <a:ext cx="8424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latin typeface="Lato Black"/>
              </a:rPr>
              <a:t>Initiated in 2007 | Ahmedabad</a:t>
            </a:r>
            <a:endParaRPr lang="en-IN" sz="2800" b="1" dirty="0">
              <a:latin typeface="Lato Black"/>
            </a:endParaRPr>
          </a:p>
        </p:txBody>
      </p:sp>
    </p:spTree>
    <p:extLst>
      <p:ext uri="{BB962C8B-B14F-4D97-AF65-F5344CB8AC3E}">
        <p14:creationId xmlns:p14="http://schemas.microsoft.com/office/powerpoint/2010/main" val="3608339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504" y="72008"/>
            <a:ext cx="8928992" cy="692696"/>
          </a:xfrm>
        </p:spPr>
        <p:txBody>
          <a:bodyPr rtlCol="0">
            <a:noAutofit/>
          </a:bodyPr>
          <a:lstStyle/>
          <a:p>
            <a:pPr algn="ctr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3600" b="1" dirty="0" smtClean="0">
                <a:latin typeface="Lato Black"/>
                <a:cs typeface="Times New Roman" pitchFamily="18" charset="0"/>
              </a:rPr>
              <a:t>Innovations - Open space </a:t>
            </a:r>
          </a:p>
          <a:p>
            <a:pPr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4000" dirty="0" smtClean="0">
                <a:solidFill>
                  <a:schemeClr val="bg2">
                    <a:lumMod val="25000"/>
                  </a:schemeClr>
                </a:solidFill>
                <a:latin typeface="Humanst521 Lt BT Light"/>
              </a:rPr>
              <a:t>                </a:t>
            </a:r>
            <a:endParaRPr lang="en-US" sz="4000" dirty="0">
              <a:solidFill>
                <a:schemeClr val="bg2">
                  <a:lumMod val="25000"/>
                </a:schemeClr>
              </a:solidFill>
              <a:latin typeface="Humanst521 Lt BT Light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52246" y="3337828"/>
            <a:ext cx="863975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 dirty="0" smtClean="0">
                <a:solidFill>
                  <a:srgbClr val="0070C0"/>
                </a:solidFill>
                <a:latin typeface="Lato Light"/>
                <a:cs typeface="Times New Roman" pitchFamily="18" charset="0"/>
              </a:rPr>
              <a:t>Street Smart – City as my playground</a:t>
            </a:r>
            <a:endParaRPr lang="en-US" sz="2800" b="1" dirty="0">
              <a:solidFill>
                <a:srgbClr val="0070C0"/>
              </a:solidFill>
              <a:latin typeface="Lato Light"/>
              <a:cs typeface="Times New Roman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125" y="718759"/>
            <a:ext cx="3811368" cy="254091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737" y="3931222"/>
            <a:ext cx="3967585" cy="264402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55" b="-1"/>
          <a:stretch/>
        </p:blipFill>
        <p:spPr>
          <a:xfrm>
            <a:off x="461952" y="772481"/>
            <a:ext cx="3902370" cy="251250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2540" y="3931222"/>
            <a:ext cx="3949672" cy="2618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40064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5441" y="0"/>
            <a:ext cx="8928992" cy="692696"/>
          </a:xfrm>
        </p:spPr>
        <p:txBody>
          <a:bodyPr rtlCol="0">
            <a:noAutofit/>
          </a:bodyPr>
          <a:lstStyle/>
          <a:p>
            <a:pPr algn="ctr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b="1" dirty="0" smtClean="0">
                <a:latin typeface="Lato Black"/>
                <a:cs typeface="Times New Roman" pitchFamily="18" charset="0"/>
              </a:rPr>
              <a:t>Innovations - Open space </a:t>
            </a:r>
          </a:p>
          <a:p>
            <a:pPr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4000" dirty="0" smtClean="0">
                <a:solidFill>
                  <a:schemeClr val="bg2">
                    <a:lumMod val="25000"/>
                  </a:schemeClr>
                </a:solidFill>
                <a:latin typeface="Humanst521 Lt BT Light"/>
              </a:rPr>
              <a:t>                </a:t>
            </a:r>
            <a:endParaRPr lang="en-US" sz="4000" dirty="0">
              <a:solidFill>
                <a:schemeClr val="bg2">
                  <a:lumMod val="25000"/>
                </a:schemeClr>
              </a:solidFill>
              <a:latin typeface="Humanst521 Lt BT Light"/>
            </a:endParaRPr>
          </a:p>
        </p:txBody>
      </p:sp>
      <p:pic>
        <p:nvPicPr>
          <p:cNvPr id="12" name="Picture 11" descr="POP 6.jpg"/>
          <p:cNvPicPr>
            <a:picLocks noChangeAspect="1"/>
          </p:cNvPicPr>
          <p:nvPr/>
        </p:nvPicPr>
        <p:blipFill rotWithShape="1">
          <a:blip r:embed="rId2" cstate="print"/>
          <a:srcRect l="6344" r="10723"/>
          <a:stretch/>
        </p:blipFill>
        <p:spPr>
          <a:xfrm>
            <a:off x="539552" y="560246"/>
            <a:ext cx="3846444" cy="2612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Rectangle 12"/>
          <p:cNvSpPr/>
          <p:nvPr/>
        </p:nvSpPr>
        <p:spPr>
          <a:xfrm>
            <a:off x="728283" y="3172996"/>
            <a:ext cx="768743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 dirty="0" smtClean="0">
                <a:solidFill>
                  <a:srgbClr val="0070C0"/>
                </a:solidFill>
                <a:latin typeface="Lato Light"/>
                <a:cs typeface="Times New Roman" pitchFamily="18" charset="0"/>
              </a:rPr>
              <a:t>Parents of the Park – bringing parks alive</a:t>
            </a:r>
            <a:endParaRPr lang="en-US" sz="2800" b="1" dirty="0">
              <a:solidFill>
                <a:srgbClr val="0070C0"/>
              </a:solidFill>
              <a:latin typeface="Lato Light"/>
              <a:cs typeface="Times New Roman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39"/>
          <a:stretch/>
        </p:blipFill>
        <p:spPr>
          <a:xfrm>
            <a:off x="4572000" y="548680"/>
            <a:ext cx="3951866" cy="260114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55" r="6893"/>
          <a:stretch/>
        </p:blipFill>
        <p:spPr>
          <a:xfrm>
            <a:off x="539552" y="3717032"/>
            <a:ext cx="3846444" cy="279656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041"/>
          <a:stretch/>
        </p:blipFill>
        <p:spPr>
          <a:xfrm>
            <a:off x="4599937" y="3717032"/>
            <a:ext cx="3923929" cy="2796567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5441" y="0"/>
            <a:ext cx="8928992" cy="692696"/>
          </a:xfrm>
        </p:spPr>
        <p:txBody>
          <a:bodyPr rtlCol="0">
            <a:noAutofit/>
          </a:bodyPr>
          <a:lstStyle/>
          <a:p>
            <a:pPr algn="ctr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b="1" dirty="0" smtClean="0">
                <a:latin typeface="Lato Black"/>
                <a:cs typeface="Times New Roman" pitchFamily="18" charset="0"/>
              </a:rPr>
              <a:t>Practices </a:t>
            </a:r>
          </a:p>
          <a:p>
            <a:pPr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4000" dirty="0" smtClean="0">
                <a:solidFill>
                  <a:schemeClr val="bg2">
                    <a:lumMod val="25000"/>
                  </a:schemeClr>
                </a:solidFill>
                <a:latin typeface="Humanst521 Lt BT Light"/>
              </a:rPr>
              <a:t>                </a:t>
            </a:r>
            <a:endParaRPr lang="en-US" sz="4000" dirty="0">
              <a:solidFill>
                <a:schemeClr val="bg2">
                  <a:lumMod val="25000"/>
                </a:schemeClr>
              </a:solidFill>
              <a:latin typeface="Humanst521 Lt BT Light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27630" y="502493"/>
            <a:ext cx="7687433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Tx/>
              <a:buChar char="-"/>
            </a:pPr>
            <a:r>
              <a:rPr lang="en-US" sz="2000" b="1" dirty="0" smtClean="0">
                <a:solidFill>
                  <a:srgbClr val="0070C0"/>
                </a:solidFill>
              </a:rPr>
              <a:t>City on Cycles</a:t>
            </a:r>
          </a:p>
          <a:p>
            <a:pPr marL="457200" indent="-457200">
              <a:buFontTx/>
              <a:buChar char="-"/>
            </a:pPr>
            <a:r>
              <a:rPr lang="en-US" sz="2000" b="1" dirty="0" smtClean="0">
                <a:solidFill>
                  <a:srgbClr val="0070C0"/>
                </a:solidFill>
              </a:rPr>
              <a:t>Mov’ing Experience</a:t>
            </a:r>
          </a:p>
          <a:p>
            <a:pPr marL="457200" indent="-457200">
              <a:buFontTx/>
              <a:buChar char="-"/>
            </a:pPr>
            <a:r>
              <a:rPr lang="en-US" sz="2000" b="1" dirty="0" smtClean="0">
                <a:solidFill>
                  <a:srgbClr val="0070C0"/>
                </a:solidFill>
              </a:rPr>
              <a:t>Apprenticeship </a:t>
            </a:r>
            <a:r>
              <a:rPr lang="en-US" sz="2000" b="1" dirty="0">
                <a:solidFill>
                  <a:srgbClr val="0070C0"/>
                </a:solidFill>
              </a:rPr>
              <a:t>Program </a:t>
            </a:r>
            <a:endParaRPr lang="en-US" sz="2000" b="1" dirty="0" smtClean="0">
              <a:solidFill>
                <a:srgbClr val="0070C0"/>
              </a:solidFill>
            </a:endParaRPr>
          </a:p>
          <a:p>
            <a:pPr marL="457200" indent="-457200">
              <a:buFontTx/>
              <a:buChar char="-"/>
            </a:pPr>
            <a:r>
              <a:rPr lang="en-US" sz="2000" b="1" dirty="0" smtClean="0">
                <a:solidFill>
                  <a:srgbClr val="0070C0"/>
                </a:solidFill>
              </a:rPr>
              <a:t>Gift </a:t>
            </a:r>
            <a:r>
              <a:rPr lang="en-US" sz="2000" b="1" dirty="0">
                <a:solidFill>
                  <a:srgbClr val="0070C0"/>
                </a:solidFill>
              </a:rPr>
              <a:t>A Skill Initiative 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000" b="1" dirty="0">
              <a:solidFill>
                <a:srgbClr val="0070C0"/>
              </a:solidFill>
              <a:latin typeface="Lato Light"/>
              <a:cs typeface="Times New Roman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67"/>
          <a:stretch/>
        </p:blipFill>
        <p:spPr>
          <a:xfrm>
            <a:off x="4641552" y="732241"/>
            <a:ext cx="4109366" cy="288269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63" t="15681"/>
          <a:stretch/>
        </p:blipFill>
        <p:spPr>
          <a:xfrm>
            <a:off x="556928" y="1867189"/>
            <a:ext cx="3847528" cy="256992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15" r="8484" b="12527"/>
          <a:stretch/>
        </p:blipFill>
        <p:spPr>
          <a:xfrm>
            <a:off x="572129" y="4508395"/>
            <a:ext cx="3910043" cy="218511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7089" y="3793487"/>
            <a:ext cx="4397399" cy="2900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33905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03572" y="0"/>
            <a:ext cx="81686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latin typeface="Lato Black"/>
                <a:cs typeface="Times New Roman" pitchFamily="18" charset="0"/>
              </a:rPr>
              <a:t>        </a:t>
            </a:r>
            <a:r>
              <a:rPr lang="en-US" sz="3600" b="1" dirty="0" smtClean="0">
                <a:latin typeface="Lato Black"/>
                <a:cs typeface="Times New Roman" pitchFamily="18" charset="0"/>
              </a:rPr>
              <a:t>Innovation that Impacted Change</a:t>
            </a:r>
            <a:endParaRPr lang="en-IN" sz="3600" b="1" dirty="0">
              <a:latin typeface="Lato Black"/>
              <a:cs typeface="Times New Roman" pitchFamily="18" charset="0"/>
            </a:endParaRPr>
          </a:p>
        </p:txBody>
      </p:sp>
      <p:pic>
        <p:nvPicPr>
          <p:cNvPr id="2052" name="Picture 4" descr="C:\Users\lenovo\Desktop\New folder\IMG_8730 (1024x683).jpg"/>
          <p:cNvPicPr>
            <a:picLocks noChangeAspect="1" noChangeArrowheads="1"/>
          </p:cNvPicPr>
          <p:nvPr/>
        </p:nvPicPr>
        <p:blipFill>
          <a:blip r:embed="rId3" cstate="print"/>
          <a:srcRect t="17467"/>
          <a:stretch>
            <a:fillRect/>
          </a:stretch>
        </p:blipFill>
        <p:spPr bwMode="auto">
          <a:xfrm>
            <a:off x="264221" y="737771"/>
            <a:ext cx="4206240" cy="2304256"/>
          </a:xfrm>
          <a:prstGeom prst="rect">
            <a:avLst/>
          </a:prstGeom>
          <a:noFill/>
        </p:spPr>
      </p:pic>
      <p:pic>
        <p:nvPicPr>
          <p:cNvPr id="12" name="Content Placeholder 6" descr="zebra.jpg"/>
          <p:cNvPicPr>
            <a:picLocks noChangeAspect="1"/>
          </p:cNvPicPr>
          <p:nvPr/>
        </p:nvPicPr>
        <p:blipFill>
          <a:blip r:embed="rId4" cstate="print"/>
          <a:srcRect b="51546"/>
          <a:stretch>
            <a:fillRect/>
          </a:stretch>
        </p:blipFill>
        <p:spPr>
          <a:xfrm>
            <a:off x="4585367" y="716197"/>
            <a:ext cx="4509769" cy="232582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67544" y="3066728"/>
            <a:ext cx="83716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0070C0"/>
                </a:solidFill>
                <a:latin typeface="Lato Light"/>
                <a:cs typeface="Times New Roman" pitchFamily="18" charset="0"/>
              </a:rPr>
              <a:t>Child </a:t>
            </a:r>
            <a:r>
              <a:rPr lang="en-US" sz="2800" b="1" dirty="0">
                <a:solidFill>
                  <a:srgbClr val="0070C0"/>
                </a:solidFill>
                <a:latin typeface="Lato Light"/>
                <a:cs typeface="Times New Roman" pitchFamily="18" charset="0"/>
              </a:rPr>
              <a:t>F</a:t>
            </a:r>
            <a:r>
              <a:rPr lang="en-US" sz="2800" b="1" dirty="0" smtClean="0">
                <a:solidFill>
                  <a:srgbClr val="0070C0"/>
                </a:solidFill>
                <a:latin typeface="Lato Light"/>
                <a:cs typeface="Times New Roman" pitchFamily="18" charset="0"/>
              </a:rPr>
              <a:t>riendly Zebra Crossing &amp; games</a:t>
            </a:r>
            <a:endParaRPr lang="en-IN" sz="2800" b="1" dirty="0">
              <a:solidFill>
                <a:srgbClr val="0070C0"/>
              </a:solidFill>
              <a:latin typeface="Lato Light"/>
              <a:cs typeface="Times New Roman" pitchFamily="18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29"/>
          <a:stretch/>
        </p:blipFill>
        <p:spPr>
          <a:xfrm flipH="1">
            <a:off x="142581" y="3698542"/>
            <a:ext cx="6308130" cy="296808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06" b="9762"/>
          <a:stretch/>
        </p:blipFill>
        <p:spPr>
          <a:xfrm flipH="1">
            <a:off x="6606717" y="3698543"/>
            <a:ext cx="2364271" cy="3015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934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725</TotalTime>
  <Words>221</Words>
  <Application>Microsoft Office PowerPoint</Application>
  <PresentationFormat>On-screen Show (4:3)</PresentationFormat>
  <Paragraphs>45</Paragraphs>
  <Slides>12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City as my landscape </vt:lpstr>
      <vt:lpstr>Child Friendly City </vt:lpstr>
      <vt:lpstr>Awards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kam</dc:creator>
  <cp:lastModifiedBy>vaio</cp:lastModifiedBy>
  <cp:revision>53</cp:revision>
  <dcterms:created xsi:type="dcterms:W3CDTF">2015-06-05T07:10:31Z</dcterms:created>
  <dcterms:modified xsi:type="dcterms:W3CDTF">2017-01-29T20:19:14Z</dcterms:modified>
</cp:coreProperties>
</file>